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216" r:id="rId2"/>
    <p:sldId id="1243" r:id="rId3"/>
    <p:sldId id="1234" r:id="rId4"/>
    <p:sldId id="1235" r:id="rId5"/>
    <p:sldId id="1236" r:id="rId6"/>
    <p:sldId id="1237" r:id="rId7"/>
    <p:sldId id="1244" r:id="rId8"/>
    <p:sldId id="1242" r:id="rId9"/>
    <p:sldId id="1241" r:id="rId10"/>
    <p:sldId id="1245" r:id="rId11"/>
    <p:sldId id="1240" r:id="rId12"/>
    <p:sldId id="1246" r:id="rId1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4660"/>
  </p:normalViewPr>
  <p:slideViewPr>
    <p:cSldViewPr>
      <p:cViewPr varScale="1">
        <p:scale>
          <a:sx n="104" d="100"/>
          <a:sy n="104" d="100"/>
        </p:scale>
        <p:origin x="2076" y="11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B16979F7-389F-4095-A386-C818486D5C9C}" type="datetimeFigureOut">
              <a:rPr lang="ko-KR" altLang="en-US" smtClean="0"/>
              <a:pPr/>
              <a:t>2025-07-17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71295B79-2F4B-4A70-8BE4-E1F4292E5E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719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5EB726D1-4987-4584-99CC-6A2C565C5FDE}" type="datetimeFigureOut">
              <a:rPr lang="ko-KR" altLang="en-US" smtClean="0"/>
              <a:pPr/>
              <a:t>2025-07-17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097BDF37-D5A0-4679-ACA7-7FBBC0E579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51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540E-A50F-4310-8E3E-733ED9DC63AC}" type="datetimeFigureOut">
              <a:rPr lang="ko-KR" altLang="en-US" smtClean="0"/>
              <a:pPr/>
              <a:t>2025-07-17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FFCB-3584-45EB-B4B4-0C8AE81940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540E-A50F-4310-8E3E-733ED9DC63AC}" type="datetimeFigureOut">
              <a:rPr lang="ko-KR" altLang="en-US" smtClean="0"/>
              <a:pPr/>
              <a:t>2025-07-17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FFCB-3584-45EB-B4B4-0C8AE81940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540E-A50F-4310-8E3E-733ED9DC63AC}" type="datetimeFigureOut">
              <a:rPr lang="ko-KR" altLang="en-US" smtClean="0"/>
              <a:pPr/>
              <a:t>2025-07-17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FFCB-3584-45EB-B4B4-0C8AE81940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304400B-75A5-90BB-44DA-F65E19B11CD0}"/>
              </a:ext>
            </a:extLst>
          </p:cNvPr>
          <p:cNvSpPr/>
          <p:nvPr userDrawn="1"/>
        </p:nvSpPr>
        <p:spPr>
          <a:xfrm>
            <a:off x="0" y="0"/>
            <a:ext cx="9144000" cy="720725"/>
          </a:xfrm>
          <a:prstGeom prst="rect">
            <a:avLst/>
          </a:prstGeom>
          <a:gradFill flip="none" rotWithShape="1">
            <a:gsLst>
              <a:gs pos="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</p:spPr>
        <p:txBody>
          <a:bodyPr lIns="84406" tIns="42203" rIns="84406" bIns="42203"/>
          <a:lstStyle/>
          <a:p>
            <a:pPr>
              <a:defRPr/>
            </a:pPr>
            <a:endParaRPr lang="ko-KR" altLang="en-US" sz="1662" dirty="0">
              <a:solidFill>
                <a:prstClr val="black"/>
              </a:solidFill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7B9940EA-9931-3F4E-2B5B-F89E2950087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406" tIns="42203" rIns="84406" bIns="42203"/>
          <a:lstStyle/>
          <a:p>
            <a:pPr>
              <a:defRPr/>
            </a:pPr>
            <a:endParaRPr lang="ko-KR" altLang="en-US" sz="1662" dirty="0">
              <a:solidFill>
                <a:prstClr val="black"/>
              </a:solidFill>
            </a:endParaRPr>
          </a:p>
        </p:txBody>
      </p:sp>
      <p:pic>
        <p:nvPicPr>
          <p:cNvPr id="4" name="Picture 2" descr="C:\Users\jylee\Desktop\logo.png">
            <a:extLst>
              <a:ext uri="{FF2B5EF4-FFF2-40B4-BE49-F238E27FC236}">
                <a16:creationId xmlns:a16="http://schemas.microsoft.com/office/drawing/2014/main" id="{8061A69A-E092-E246-0222-86FA582113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95250"/>
            <a:ext cx="8223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텍스트 개체 틀 33"/>
          <p:cNvSpPr>
            <a:spLocks noGrp="1"/>
          </p:cNvSpPr>
          <p:nvPr>
            <p:ph type="body" sz="quarter" idx="17"/>
          </p:nvPr>
        </p:nvSpPr>
        <p:spPr>
          <a:xfrm>
            <a:off x="323529" y="106317"/>
            <a:ext cx="7105279" cy="5540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30000"/>
              </a:lnSpc>
              <a:buNone/>
              <a:defRPr lang="ko-KR" altLang="en-US" sz="2308" b="1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2">
            <a:extLst>
              <a:ext uri="{FF2B5EF4-FFF2-40B4-BE49-F238E27FC236}">
                <a16:creationId xmlns:a16="http://schemas.microsoft.com/office/drawing/2014/main" id="{46D5AA59-8B53-D7DF-0C6B-D1DBC4074C71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57200" y="6407150"/>
            <a:ext cx="2133600" cy="263525"/>
          </a:xfrm>
        </p:spPr>
        <p:txBody>
          <a:bodyPr>
            <a:spAutoFit/>
          </a:bodyPr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B52D9D2-4FDB-4A43-BFB1-044D185BA7DE}" type="datetime1">
              <a:rPr lang="ko-KR" altLang="en-US"/>
              <a:pPr>
                <a:defRPr/>
              </a:pPr>
              <a:t>2025-07-17</a:t>
            </a:fld>
            <a:endParaRPr lang="ko-KR" altLang="en-US" dirty="0"/>
          </a:p>
        </p:txBody>
      </p:sp>
      <p:sp>
        <p:nvSpPr>
          <p:cNvPr id="6" name="바닥글 개체 틀 3">
            <a:extLst>
              <a:ext uri="{FF2B5EF4-FFF2-40B4-BE49-F238E27FC236}">
                <a16:creationId xmlns:a16="http://schemas.microsoft.com/office/drawing/2014/main" id="{C7772B22-0DB9-7BE6-843C-DDFC4E04A57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124200" y="6407150"/>
            <a:ext cx="2895600" cy="263525"/>
          </a:xfrm>
        </p:spPr>
        <p:txBody>
          <a:bodyPr>
            <a:spAutoFit/>
          </a:bodyPr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>
            <a:extLst>
              <a:ext uri="{FF2B5EF4-FFF2-40B4-BE49-F238E27FC236}">
                <a16:creationId xmlns:a16="http://schemas.microsoft.com/office/drawing/2014/main" id="{5AD645AE-BB84-8B92-7FFE-89564E78612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7024688" y="6621463"/>
            <a:ext cx="2133600" cy="2333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05FB7B98-7FD7-4582-BE01-F9249EE80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48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540E-A50F-4310-8E3E-733ED9DC63AC}" type="datetimeFigureOut">
              <a:rPr lang="ko-KR" altLang="en-US" smtClean="0"/>
              <a:pPr/>
              <a:t>2025-07-17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FFCB-3584-45EB-B4B4-0C8AE81940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540E-A50F-4310-8E3E-733ED9DC63AC}" type="datetimeFigureOut">
              <a:rPr lang="ko-KR" altLang="en-US" smtClean="0"/>
              <a:pPr/>
              <a:t>2025-07-17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FFCB-3584-45EB-B4B4-0C8AE81940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540E-A50F-4310-8E3E-733ED9DC63AC}" type="datetimeFigureOut">
              <a:rPr lang="ko-KR" altLang="en-US" smtClean="0"/>
              <a:pPr/>
              <a:t>2025-07-17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FFCB-3584-45EB-B4B4-0C8AE81940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540E-A50F-4310-8E3E-733ED9DC63AC}" type="datetimeFigureOut">
              <a:rPr lang="ko-KR" altLang="en-US" smtClean="0"/>
              <a:pPr/>
              <a:t>2025-07-17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FFCB-3584-45EB-B4B4-0C8AE81940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540E-A50F-4310-8E3E-733ED9DC63AC}" type="datetimeFigureOut">
              <a:rPr lang="ko-KR" altLang="en-US" smtClean="0"/>
              <a:pPr/>
              <a:t>2025-07-17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FFCB-3584-45EB-B4B4-0C8AE81940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540E-A50F-4310-8E3E-733ED9DC63AC}" type="datetimeFigureOut">
              <a:rPr lang="ko-KR" altLang="en-US" smtClean="0"/>
              <a:pPr/>
              <a:t>2025-07-17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FFCB-3584-45EB-B4B4-0C8AE81940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540E-A50F-4310-8E3E-733ED9DC63AC}" type="datetimeFigureOut">
              <a:rPr lang="ko-KR" altLang="en-US" smtClean="0"/>
              <a:pPr/>
              <a:t>2025-07-17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FFCB-3584-45EB-B4B4-0C8AE81940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540E-A50F-4310-8E3E-733ED9DC63AC}" type="datetimeFigureOut">
              <a:rPr lang="ko-KR" altLang="en-US" smtClean="0"/>
              <a:pPr/>
              <a:t>2025-07-17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FFCB-3584-45EB-B4B4-0C8AE81940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D540E-A50F-4310-8E3E-733ED9DC63AC}" type="datetimeFigureOut">
              <a:rPr lang="ko-KR" altLang="en-US" smtClean="0"/>
              <a:pPr/>
              <a:t>2025-07-17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FFFCB-3584-45EB-B4B4-0C8AE81940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E37437B9-B086-4A0D-A9A5-8751A91CDA6C}"/>
              </a:ext>
            </a:extLst>
          </p:cNvPr>
          <p:cNvSpPr/>
          <p:nvPr/>
        </p:nvSpPr>
        <p:spPr>
          <a:xfrm>
            <a:off x="1" y="476672"/>
            <a:ext cx="9108503" cy="6336704"/>
          </a:xfrm>
          <a:prstGeom prst="roundRect">
            <a:avLst/>
          </a:prstGeom>
          <a:noFill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54129ED-AE7E-47A6-BAD2-A28BD80CA7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801" r="1104" b="59100"/>
          <a:stretch/>
        </p:blipFill>
        <p:spPr>
          <a:xfrm>
            <a:off x="1" y="-5409"/>
            <a:ext cx="9144000" cy="126044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6F8F5D0-2B30-44B2-9078-E7166D635E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5311" t="15632" r="19409" b="68900"/>
          <a:stretch/>
        </p:blipFill>
        <p:spPr>
          <a:xfrm>
            <a:off x="1" y="5367239"/>
            <a:ext cx="9143999" cy="1490761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  <a:softEdge rad="317500"/>
          </a:effectLst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FBE5BC85-016B-4D9A-A833-DAC01C1843C7}"/>
              </a:ext>
            </a:extLst>
          </p:cNvPr>
          <p:cNvSpPr/>
          <p:nvPr/>
        </p:nvSpPr>
        <p:spPr>
          <a:xfrm>
            <a:off x="735475" y="993222"/>
            <a:ext cx="2595562" cy="4510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609600" sx="88000" sy="88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60C9A2B-5188-4702-A14A-54967B91E2F7}"/>
              </a:ext>
            </a:extLst>
          </p:cNvPr>
          <p:cNvSpPr/>
          <p:nvPr/>
        </p:nvSpPr>
        <p:spPr>
          <a:xfrm>
            <a:off x="709152" y="993222"/>
            <a:ext cx="2595562" cy="4510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33400" dist="787400" dir="10800000" sx="88000" sy="88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9283406-8745-4F30-B281-9CA0CA1BFB0C}"/>
              </a:ext>
            </a:extLst>
          </p:cNvPr>
          <p:cNvSpPr/>
          <p:nvPr/>
        </p:nvSpPr>
        <p:spPr>
          <a:xfrm>
            <a:off x="735475" y="1119067"/>
            <a:ext cx="2595203" cy="4509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grpSp>
        <p:nvGrpSpPr>
          <p:cNvPr id="26636" name="그룹 3">
            <a:extLst>
              <a:ext uri="{FF2B5EF4-FFF2-40B4-BE49-F238E27FC236}">
                <a16:creationId xmlns:a16="http://schemas.microsoft.com/office/drawing/2014/main" id="{D22727A1-64FA-47CE-83E1-5FDE192D5CE6}"/>
              </a:ext>
            </a:extLst>
          </p:cNvPr>
          <p:cNvGrpSpPr>
            <a:grpSpLocks/>
          </p:cNvGrpSpPr>
          <p:nvPr/>
        </p:nvGrpSpPr>
        <p:grpSpPr bwMode="auto">
          <a:xfrm>
            <a:off x="785352" y="2534685"/>
            <a:ext cx="2452687" cy="1793875"/>
            <a:chOff x="1467556" y="2224137"/>
            <a:chExt cx="3270058" cy="2393341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A046E756-A1BA-4B4B-A3C3-17B105526869}"/>
                </a:ext>
              </a:extLst>
            </p:cNvPr>
            <p:cNvSpPr/>
            <p:nvPr/>
          </p:nvSpPr>
          <p:spPr>
            <a:xfrm>
              <a:off x="1592431" y="2224137"/>
              <a:ext cx="3001258" cy="1313161"/>
            </a:xfrm>
            <a:prstGeom prst="rect">
              <a:avLst/>
            </a:prstGeom>
            <a:gradFill>
              <a:gsLst>
                <a:gs pos="100000">
                  <a:schemeClr val="bg1">
                    <a:lumMod val="83000"/>
                  </a:schemeClr>
                </a:gs>
                <a:gs pos="74000">
                  <a:schemeClr val="bg1">
                    <a:lumMod val="83000"/>
                    <a:lumOff val="17000"/>
                  </a:schemeClr>
                </a:gs>
                <a:gs pos="19000">
                  <a:schemeClr val="bg1">
                    <a:lumMod val="83000"/>
                  </a:schemeClr>
                </a:gs>
                <a:gs pos="48000">
                  <a:schemeClr val="bg1">
                    <a:lumMod val="62000"/>
                    <a:lumOff val="38000"/>
                  </a:schemeClr>
                </a:gs>
                <a:gs pos="0">
                  <a:schemeClr val="bg1">
                    <a:lumMod val="74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1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675" b="0" i="1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맑은 고딕"/>
                  <a:cs typeface="+mn-cs"/>
                </a:rPr>
                <a:t>POWER POINT </a:t>
              </a:r>
              <a:r>
                <a:rPr kumimoji="1" lang="en-US" altLang="ko-KR" sz="788" b="1" i="1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맑은 고딕"/>
                  <a:cs typeface="+mn-cs"/>
                </a:rPr>
                <a:t>PRESENTATION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5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맑은 고딕"/>
                  <a:cs typeface="+mn-cs"/>
                </a:rPr>
                <a:t>PowerPoint is a computer program created by Microsoft Office Microsoft Office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5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맑은 고딕"/>
                  <a:cs typeface="+mn-cs"/>
                </a:rPr>
                <a:t>PowerPoint is the presentation program used the most in the world.</a:t>
              </a:r>
              <a:r>
                <a:rPr kumimoji="1" lang="ko-KR" altLang="en-US" sz="15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맑은 고딕"/>
                  <a:cs typeface="+mn-cs"/>
                </a:rPr>
                <a:t> </a:t>
              </a:r>
            </a:p>
          </p:txBody>
        </p:sp>
        <p:sp>
          <p:nvSpPr>
            <p:cNvPr id="27" name="직사각형 4">
              <a:extLst>
                <a:ext uri="{FF2B5EF4-FFF2-40B4-BE49-F238E27FC236}">
                  <a16:creationId xmlns:a16="http://schemas.microsoft.com/office/drawing/2014/main" id="{4AFF01B2-87C2-443C-8995-11632E23828B}"/>
                </a:ext>
              </a:extLst>
            </p:cNvPr>
            <p:cNvSpPr/>
            <p:nvPr/>
          </p:nvSpPr>
          <p:spPr>
            <a:xfrm>
              <a:off x="1547985" y="3785103"/>
              <a:ext cx="713274" cy="696823"/>
            </a:xfrm>
            <a:custGeom>
              <a:avLst/>
              <a:gdLst>
                <a:gd name="connsiteX0" fmla="*/ 0 w 1698173"/>
                <a:gd name="connsiteY0" fmla="*/ 0 h 1791372"/>
                <a:gd name="connsiteX1" fmla="*/ 1698173 w 1698173"/>
                <a:gd name="connsiteY1" fmla="*/ 0 h 1791372"/>
                <a:gd name="connsiteX2" fmla="*/ 1698173 w 1698173"/>
                <a:gd name="connsiteY2" fmla="*/ 1791372 h 1791372"/>
                <a:gd name="connsiteX3" fmla="*/ 0 w 1698173"/>
                <a:gd name="connsiteY3" fmla="*/ 1791372 h 1791372"/>
                <a:gd name="connsiteX4" fmla="*/ 0 w 1698173"/>
                <a:gd name="connsiteY4" fmla="*/ 0 h 1791372"/>
                <a:gd name="connsiteX0" fmla="*/ 130629 w 1828802"/>
                <a:gd name="connsiteY0" fmla="*/ 0 h 1791372"/>
                <a:gd name="connsiteX1" fmla="*/ 1828802 w 1828802"/>
                <a:gd name="connsiteY1" fmla="*/ 0 h 1791372"/>
                <a:gd name="connsiteX2" fmla="*/ 1828802 w 1828802"/>
                <a:gd name="connsiteY2" fmla="*/ 1791372 h 1791372"/>
                <a:gd name="connsiteX3" fmla="*/ 0 w 1828802"/>
                <a:gd name="connsiteY3" fmla="*/ 1791372 h 1791372"/>
                <a:gd name="connsiteX4" fmla="*/ 130629 w 1828802"/>
                <a:gd name="connsiteY4" fmla="*/ 0 h 1791372"/>
                <a:gd name="connsiteX0" fmla="*/ 130629 w 1828802"/>
                <a:gd name="connsiteY0" fmla="*/ 0 h 1791372"/>
                <a:gd name="connsiteX1" fmla="*/ 1828802 w 1828802"/>
                <a:gd name="connsiteY1" fmla="*/ 0 h 1791372"/>
                <a:gd name="connsiteX2" fmla="*/ 1733800 w 1828802"/>
                <a:gd name="connsiteY2" fmla="*/ 1791372 h 1791372"/>
                <a:gd name="connsiteX3" fmla="*/ 0 w 1828802"/>
                <a:gd name="connsiteY3" fmla="*/ 1791372 h 1791372"/>
                <a:gd name="connsiteX4" fmla="*/ 130629 w 1828802"/>
                <a:gd name="connsiteY4" fmla="*/ 0 h 1791372"/>
                <a:gd name="connsiteX0" fmla="*/ 130629 w 1828802"/>
                <a:gd name="connsiteY0" fmla="*/ 0 h 1791372"/>
                <a:gd name="connsiteX1" fmla="*/ 1828802 w 1828802"/>
                <a:gd name="connsiteY1" fmla="*/ 0 h 1791372"/>
                <a:gd name="connsiteX2" fmla="*/ 1733800 w 1828802"/>
                <a:gd name="connsiteY2" fmla="*/ 1791372 h 1791372"/>
                <a:gd name="connsiteX3" fmla="*/ 0 w 1828802"/>
                <a:gd name="connsiteY3" fmla="*/ 1791372 h 1791372"/>
                <a:gd name="connsiteX4" fmla="*/ 130629 w 1828802"/>
                <a:gd name="connsiteY4" fmla="*/ 0 h 1791372"/>
                <a:gd name="connsiteX0" fmla="*/ 130629 w 1828802"/>
                <a:gd name="connsiteY0" fmla="*/ 0 h 1791372"/>
                <a:gd name="connsiteX1" fmla="*/ 1828802 w 1828802"/>
                <a:gd name="connsiteY1" fmla="*/ 0 h 1791372"/>
                <a:gd name="connsiteX2" fmla="*/ 1733800 w 1828802"/>
                <a:gd name="connsiteY2" fmla="*/ 1791372 h 1791372"/>
                <a:gd name="connsiteX3" fmla="*/ 0 w 1828802"/>
                <a:gd name="connsiteY3" fmla="*/ 1791372 h 1791372"/>
                <a:gd name="connsiteX4" fmla="*/ 130629 w 1828802"/>
                <a:gd name="connsiteY4" fmla="*/ 0 h 1791372"/>
                <a:gd name="connsiteX0" fmla="*/ 130629 w 1828802"/>
                <a:gd name="connsiteY0" fmla="*/ 0 h 1791372"/>
                <a:gd name="connsiteX1" fmla="*/ 1828802 w 1828802"/>
                <a:gd name="connsiteY1" fmla="*/ 0 h 1791372"/>
                <a:gd name="connsiteX2" fmla="*/ 1733800 w 1828802"/>
                <a:gd name="connsiteY2" fmla="*/ 1791372 h 1791372"/>
                <a:gd name="connsiteX3" fmla="*/ 0 w 1828802"/>
                <a:gd name="connsiteY3" fmla="*/ 1791372 h 1791372"/>
                <a:gd name="connsiteX4" fmla="*/ 130629 w 1828802"/>
                <a:gd name="connsiteY4" fmla="*/ 0 h 179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2" h="1791372">
                  <a:moveTo>
                    <a:pt x="130629" y="0"/>
                  </a:moveTo>
                  <a:lnTo>
                    <a:pt x="1828802" y="0"/>
                  </a:lnTo>
                  <a:cubicBezTo>
                    <a:pt x="1797135" y="597124"/>
                    <a:pt x="1812968" y="1075495"/>
                    <a:pt x="1733800" y="1791372"/>
                  </a:cubicBezTo>
                  <a:lnTo>
                    <a:pt x="0" y="1791372"/>
                  </a:lnTo>
                  <a:cubicBezTo>
                    <a:pt x="114795" y="1170497"/>
                    <a:pt x="122712" y="715877"/>
                    <a:pt x="130629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79400" dist="457200" dir="48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4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D7110660-5CF6-4729-9A9A-C2FF66A1EF6D}"/>
                </a:ext>
              </a:extLst>
            </p:cNvPr>
            <p:cNvSpPr/>
            <p:nvPr/>
          </p:nvSpPr>
          <p:spPr>
            <a:xfrm>
              <a:off x="1592431" y="3537298"/>
              <a:ext cx="3001258" cy="2435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5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17E092B1-BD7B-4AC3-9541-3747A148D7E6}"/>
                </a:ext>
              </a:extLst>
            </p:cNvPr>
            <p:cNvSpPr/>
            <p:nvPr/>
          </p:nvSpPr>
          <p:spPr>
            <a:xfrm rot="19348299">
              <a:off x="1467556" y="2268614"/>
              <a:ext cx="457173" cy="112255"/>
            </a:xfrm>
            <a:prstGeom prst="rect">
              <a:avLst/>
            </a:prstGeom>
            <a:solidFill>
              <a:srgbClr val="F4E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6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1328B510-C001-4D85-BFBC-46D8997B3EFD}"/>
                </a:ext>
              </a:extLst>
            </p:cNvPr>
            <p:cNvSpPr/>
            <p:nvPr/>
          </p:nvSpPr>
          <p:spPr>
            <a:xfrm rot="2248299">
              <a:off x="4280441" y="2260142"/>
              <a:ext cx="457173" cy="112255"/>
            </a:xfrm>
            <a:prstGeom prst="rect">
              <a:avLst/>
            </a:prstGeom>
            <a:solidFill>
              <a:srgbClr val="F4E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6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DA4A2EEA-015D-4AF1-99CF-EAF7DAA155AF}"/>
                </a:ext>
              </a:extLst>
            </p:cNvPr>
            <p:cNvSpPr/>
            <p:nvPr/>
          </p:nvSpPr>
          <p:spPr>
            <a:xfrm>
              <a:off x="2273958" y="3785103"/>
              <a:ext cx="662479" cy="69682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4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41054166-2D09-48A7-A906-96C389CE21BC}"/>
                </a:ext>
              </a:extLst>
            </p:cNvPr>
            <p:cNvSpPr/>
            <p:nvPr/>
          </p:nvSpPr>
          <p:spPr>
            <a:xfrm>
              <a:off x="2959718" y="3785103"/>
              <a:ext cx="660361" cy="6968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4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34" name="평행 사변형 33">
              <a:extLst>
                <a:ext uri="{FF2B5EF4-FFF2-40B4-BE49-F238E27FC236}">
                  <a16:creationId xmlns:a16="http://schemas.microsoft.com/office/drawing/2014/main" id="{62947259-7056-4C54-B511-0A7CA2765D84}"/>
                </a:ext>
              </a:extLst>
            </p:cNvPr>
            <p:cNvSpPr/>
            <p:nvPr/>
          </p:nvSpPr>
          <p:spPr>
            <a:xfrm>
              <a:off x="1516236" y="4481926"/>
              <a:ext cx="711158" cy="135552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0AC0A64E-5DA0-4C2F-8D2F-3479F2DB42C0}"/>
                </a:ext>
              </a:extLst>
            </p:cNvPr>
            <p:cNvSpPr/>
            <p:nvPr/>
          </p:nvSpPr>
          <p:spPr>
            <a:xfrm>
              <a:off x="2273958" y="4481926"/>
              <a:ext cx="662479" cy="1355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8BEB0EA1-C3F4-4C79-846A-CA033DB73340}"/>
                </a:ext>
              </a:extLst>
            </p:cNvPr>
            <p:cNvSpPr/>
            <p:nvPr/>
          </p:nvSpPr>
          <p:spPr>
            <a:xfrm>
              <a:off x="2959718" y="4481926"/>
              <a:ext cx="660361" cy="1355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1B57A73C-42C7-4220-9F5B-456E2AE179D1}"/>
                </a:ext>
              </a:extLst>
            </p:cNvPr>
            <p:cNvCxnSpPr>
              <a:stCxn id="27" idx="0"/>
            </p:cNvCxnSpPr>
            <p:nvPr/>
          </p:nvCxnSpPr>
          <p:spPr>
            <a:xfrm flipV="1">
              <a:off x="1598782" y="3780867"/>
              <a:ext cx="2994907" cy="423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127BFA0D-22A8-4BA7-A34E-9995711EB1B8}"/>
                </a:ext>
              </a:extLst>
            </p:cNvPr>
            <p:cNvSpPr/>
            <p:nvPr/>
          </p:nvSpPr>
          <p:spPr>
            <a:xfrm>
              <a:off x="3998941" y="2353334"/>
              <a:ext cx="626497" cy="4003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rPr>
                <a:t>선착순 </a:t>
              </a:r>
              <a:endParaRPr kumimoji="1" lang="en-US" altLang="ko-KR" sz="6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67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rPr>
                <a:t>1</a:t>
              </a:r>
              <a:r>
                <a:rPr kumimoji="1" lang="ko-KR" alt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rPr>
                <a:t>명</a:t>
              </a:r>
              <a:endParaRPr kumimoji="1" lang="en-US" altLang="ko-KR" sz="6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50" name="직사각형 4">
              <a:extLst>
                <a:ext uri="{FF2B5EF4-FFF2-40B4-BE49-F238E27FC236}">
                  <a16:creationId xmlns:a16="http://schemas.microsoft.com/office/drawing/2014/main" id="{1CD63FCA-04FE-442E-8DF0-311BC877C082}"/>
                </a:ext>
              </a:extLst>
            </p:cNvPr>
            <p:cNvSpPr/>
            <p:nvPr/>
          </p:nvSpPr>
          <p:spPr>
            <a:xfrm flipH="1">
              <a:off x="3639129" y="3780867"/>
              <a:ext cx="713274" cy="698940"/>
            </a:xfrm>
            <a:custGeom>
              <a:avLst/>
              <a:gdLst>
                <a:gd name="connsiteX0" fmla="*/ 0 w 1698173"/>
                <a:gd name="connsiteY0" fmla="*/ 0 h 1791372"/>
                <a:gd name="connsiteX1" fmla="*/ 1698173 w 1698173"/>
                <a:gd name="connsiteY1" fmla="*/ 0 h 1791372"/>
                <a:gd name="connsiteX2" fmla="*/ 1698173 w 1698173"/>
                <a:gd name="connsiteY2" fmla="*/ 1791372 h 1791372"/>
                <a:gd name="connsiteX3" fmla="*/ 0 w 1698173"/>
                <a:gd name="connsiteY3" fmla="*/ 1791372 h 1791372"/>
                <a:gd name="connsiteX4" fmla="*/ 0 w 1698173"/>
                <a:gd name="connsiteY4" fmla="*/ 0 h 1791372"/>
                <a:gd name="connsiteX0" fmla="*/ 130629 w 1828802"/>
                <a:gd name="connsiteY0" fmla="*/ 0 h 1791372"/>
                <a:gd name="connsiteX1" fmla="*/ 1828802 w 1828802"/>
                <a:gd name="connsiteY1" fmla="*/ 0 h 1791372"/>
                <a:gd name="connsiteX2" fmla="*/ 1828802 w 1828802"/>
                <a:gd name="connsiteY2" fmla="*/ 1791372 h 1791372"/>
                <a:gd name="connsiteX3" fmla="*/ 0 w 1828802"/>
                <a:gd name="connsiteY3" fmla="*/ 1791372 h 1791372"/>
                <a:gd name="connsiteX4" fmla="*/ 130629 w 1828802"/>
                <a:gd name="connsiteY4" fmla="*/ 0 h 1791372"/>
                <a:gd name="connsiteX0" fmla="*/ 130629 w 1828802"/>
                <a:gd name="connsiteY0" fmla="*/ 0 h 1791372"/>
                <a:gd name="connsiteX1" fmla="*/ 1828802 w 1828802"/>
                <a:gd name="connsiteY1" fmla="*/ 0 h 1791372"/>
                <a:gd name="connsiteX2" fmla="*/ 1733800 w 1828802"/>
                <a:gd name="connsiteY2" fmla="*/ 1791372 h 1791372"/>
                <a:gd name="connsiteX3" fmla="*/ 0 w 1828802"/>
                <a:gd name="connsiteY3" fmla="*/ 1791372 h 1791372"/>
                <a:gd name="connsiteX4" fmla="*/ 130629 w 1828802"/>
                <a:gd name="connsiteY4" fmla="*/ 0 h 1791372"/>
                <a:gd name="connsiteX0" fmla="*/ 130629 w 1828802"/>
                <a:gd name="connsiteY0" fmla="*/ 0 h 1791372"/>
                <a:gd name="connsiteX1" fmla="*/ 1828802 w 1828802"/>
                <a:gd name="connsiteY1" fmla="*/ 0 h 1791372"/>
                <a:gd name="connsiteX2" fmla="*/ 1733800 w 1828802"/>
                <a:gd name="connsiteY2" fmla="*/ 1791372 h 1791372"/>
                <a:gd name="connsiteX3" fmla="*/ 0 w 1828802"/>
                <a:gd name="connsiteY3" fmla="*/ 1791372 h 1791372"/>
                <a:gd name="connsiteX4" fmla="*/ 130629 w 1828802"/>
                <a:gd name="connsiteY4" fmla="*/ 0 h 1791372"/>
                <a:gd name="connsiteX0" fmla="*/ 130629 w 1828802"/>
                <a:gd name="connsiteY0" fmla="*/ 0 h 1791372"/>
                <a:gd name="connsiteX1" fmla="*/ 1828802 w 1828802"/>
                <a:gd name="connsiteY1" fmla="*/ 0 h 1791372"/>
                <a:gd name="connsiteX2" fmla="*/ 1733800 w 1828802"/>
                <a:gd name="connsiteY2" fmla="*/ 1791372 h 1791372"/>
                <a:gd name="connsiteX3" fmla="*/ 0 w 1828802"/>
                <a:gd name="connsiteY3" fmla="*/ 1791372 h 1791372"/>
                <a:gd name="connsiteX4" fmla="*/ 130629 w 1828802"/>
                <a:gd name="connsiteY4" fmla="*/ 0 h 1791372"/>
                <a:gd name="connsiteX0" fmla="*/ 130629 w 1828802"/>
                <a:gd name="connsiteY0" fmla="*/ 0 h 1791372"/>
                <a:gd name="connsiteX1" fmla="*/ 1828802 w 1828802"/>
                <a:gd name="connsiteY1" fmla="*/ 0 h 1791372"/>
                <a:gd name="connsiteX2" fmla="*/ 1733800 w 1828802"/>
                <a:gd name="connsiteY2" fmla="*/ 1791372 h 1791372"/>
                <a:gd name="connsiteX3" fmla="*/ 0 w 1828802"/>
                <a:gd name="connsiteY3" fmla="*/ 1791372 h 1791372"/>
                <a:gd name="connsiteX4" fmla="*/ 130629 w 1828802"/>
                <a:gd name="connsiteY4" fmla="*/ 0 h 179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2" h="1791372">
                  <a:moveTo>
                    <a:pt x="130629" y="0"/>
                  </a:moveTo>
                  <a:lnTo>
                    <a:pt x="1828802" y="0"/>
                  </a:lnTo>
                  <a:cubicBezTo>
                    <a:pt x="1797135" y="597124"/>
                    <a:pt x="1812968" y="1075495"/>
                    <a:pt x="1733800" y="1791372"/>
                  </a:cubicBezTo>
                  <a:lnTo>
                    <a:pt x="0" y="1791372"/>
                  </a:lnTo>
                  <a:cubicBezTo>
                    <a:pt x="114795" y="1170497"/>
                    <a:pt x="122712" y="715877"/>
                    <a:pt x="130629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279400" dist="457200" dir="48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4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51" name="평행 사변형 50">
              <a:extLst>
                <a:ext uri="{FF2B5EF4-FFF2-40B4-BE49-F238E27FC236}">
                  <a16:creationId xmlns:a16="http://schemas.microsoft.com/office/drawing/2014/main" id="{42352413-35C4-4CBB-B9A4-C9F74F59E0A1}"/>
                </a:ext>
              </a:extLst>
            </p:cNvPr>
            <p:cNvSpPr/>
            <p:nvPr/>
          </p:nvSpPr>
          <p:spPr>
            <a:xfrm flipH="1">
              <a:off x="3675110" y="4479807"/>
              <a:ext cx="711158" cy="135552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B52FD51A-1DC7-4015-8048-CC1FFDF88F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1731" t="36000" r="32675" b="45800"/>
          <a:stretch/>
        </p:blipFill>
        <p:spPr>
          <a:xfrm>
            <a:off x="924492" y="2587590"/>
            <a:ext cx="2160973" cy="8643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angle"/>
            <a:bevelB prst="angle"/>
            <a:contourClr>
              <a:srgbClr val="C0C0C0"/>
            </a:contourClr>
          </a:sp3d>
        </p:spPr>
      </p:pic>
      <p:sp>
        <p:nvSpPr>
          <p:cNvPr id="25" name="직사각형 21">
            <a:extLst>
              <a:ext uri="{FF2B5EF4-FFF2-40B4-BE49-F238E27FC236}">
                <a16:creationId xmlns:a16="http://schemas.microsoft.com/office/drawing/2014/main" id="{2533E5CD-D370-456F-818F-B62AF5549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261" y="3526183"/>
            <a:ext cx="4572000" cy="49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HY견고딕"/>
                <a:ea typeface="HY견고딕"/>
              </a:rPr>
              <a:t>안전관리팀</a:t>
            </a:r>
            <a:r>
              <a:rPr kumimoji="1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Y견고딕"/>
                <a:ea typeface="HY견고딕"/>
                <a:cs typeface="+mn-cs"/>
              </a:rPr>
              <a:t> 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F272465-BE37-409B-9193-B9D64538A372}"/>
              </a:ext>
            </a:extLst>
          </p:cNvPr>
          <p:cNvSpPr/>
          <p:nvPr/>
        </p:nvSpPr>
        <p:spPr>
          <a:xfrm flipV="1">
            <a:off x="4012461" y="3327745"/>
            <a:ext cx="4673600" cy="476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057400" marR="0" lvl="4" indent="-2286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0650" algn="l"/>
              </a:tabLst>
              <a:defRPr/>
            </a:pPr>
            <a:endParaRPr kumimoji="1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3" name="직사각형 21">
            <a:extLst>
              <a:ext uri="{FF2B5EF4-FFF2-40B4-BE49-F238E27FC236}">
                <a16:creationId xmlns:a16="http://schemas.microsoft.com/office/drawing/2014/main" id="{4F3857A0-FCB8-428D-BF20-64977D6B6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635" y="2035461"/>
            <a:ext cx="5572811" cy="119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견고딕"/>
                <a:ea typeface="HY견고딕"/>
                <a:cs typeface="+mn-cs"/>
              </a:rPr>
              <a:t>유해화학물질 종사자 교육</a:t>
            </a:r>
            <a:r>
              <a:rPr kumimoji="1" lang="en-US" altLang="ko-KR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견고딕"/>
                <a:ea typeface="HY견고딕"/>
                <a:cs typeface="+mn-cs"/>
              </a:rPr>
              <a:t>(2hr)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견고딕"/>
                <a:ea typeface="HY견고딕"/>
                <a:cs typeface="+mn-cs"/>
              </a:rPr>
              <a:t>이수 매뉴얼</a:t>
            </a:r>
            <a:endParaRPr kumimoji="1" lang="en-US" altLang="ko-KR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견고딕"/>
              <a:ea typeface="HY견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97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BB6A70-98F1-3F19-0CCF-B1E31D2B5E78}"/>
              </a:ext>
            </a:extLst>
          </p:cNvPr>
          <p:cNvSpPr txBox="1"/>
          <p:nvPr/>
        </p:nvSpPr>
        <p:spPr>
          <a:xfrm>
            <a:off x="467544" y="3004503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/>
              <a:t>3. </a:t>
            </a:r>
            <a:r>
              <a:rPr lang="ko-KR" altLang="en-US" sz="5400" b="1" dirty="0"/>
              <a:t>수료 확인</a:t>
            </a:r>
          </a:p>
        </p:txBody>
      </p:sp>
    </p:spTree>
    <p:extLst>
      <p:ext uri="{BB962C8B-B14F-4D97-AF65-F5344CB8AC3E}">
        <p14:creationId xmlns:p14="http://schemas.microsoft.com/office/powerpoint/2010/main" val="210748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D5852D1-CB54-0210-D6BC-59F87A20B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94" y="1128066"/>
            <a:ext cx="5663150" cy="41731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12" y="143344"/>
            <a:ext cx="913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3. </a:t>
            </a:r>
            <a:r>
              <a:rPr lang="ko-KR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수료 확인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5FD762A-49EE-8F5F-8F8F-69391D76530F}"/>
              </a:ext>
            </a:extLst>
          </p:cNvPr>
          <p:cNvSpPr/>
          <p:nvPr/>
        </p:nvSpPr>
        <p:spPr bwMode="auto">
          <a:xfrm>
            <a:off x="107504" y="908720"/>
            <a:ext cx="5832648" cy="554461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D4966EF-4051-1A2A-2C47-D3AFF8A78B0F}"/>
              </a:ext>
            </a:extLst>
          </p:cNvPr>
          <p:cNvSpPr/>
          <p:nvPr/>
        </p:nvSpPr>
        <p:spPr bwMode="auto">
          <a:xfrm>
            <a:off x="3491880" y="4653136"/>
            <a:ext cx="864096" cy="288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5B0AA64-B321-1954-C27C-0231216BDB67}"/>
              </a:ext>
            </a:extLst>
          </p:cNvPr>
          <p:cNvSpPr/>
          <p:nvPr/>
        </p:nvSpPr>
        <p:spPr bwMode="auto">
          <a:xfrm>
            <a:off x="5965634" y="908720"/>
            <a:ext cx="3070862" cy="554461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① 홈페이지 첫 화면에서 수료증</a:t>
            </a:r>
            <a:endParaRPr kumimoji="1" lang="en-US" altLang="ko-KR" sz="1400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 </a:t>
            </a:r>
            <a:r>
              <a:rPr kumimoji="1" lang="ko-KR" altLang="en-US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출력 클릭</a:t>
            </a:r>
            <a:endParaRPr kumimoji="1" lang="en-US" altLang="ko-KR" sz="1400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400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400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* </a:t>
            </a:r>
            <a:r>
              <a:rPr kumimoji="1" lang="ko-KR" altLang="en-US" sz="1400" b="1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해당 교육의 유효기간은 </a:t>
            </a:r>
            <a:r>
              <a:rPr kumimoji="1" lang="en-US" altLang="ko-KR" sz="1400" b="1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</a:t>
            </a:r>
            <a:r>
              <a:rPr kumimoji="1" lang="ko-KR" altLang="en-US" sz="1400" b="1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년</a:t>
            </a:r>
            <a:endParaRPr kumimoji="1" lang="en-US" altLang="ko-KR" sz="1400" b="1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</a:t>
            </a:r>
            <a:r>
              <a:rPr kumimoji="1" lang="ko-KR" altLang="en-US" sz="1400" b="1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이므로</a:t>
            </a:r>
            <a:r>
              <a:rPr kumimoji="1" lang="en-US" altLang="ko-KR" sz="1400" b="1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1</a:t>
            </a:r>
            <a:r>
              <a:rPr kumimoji="1" lang="ko-KR" altLang="en-US" sz="1400" b="1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년마다 갱신 필요</a:t>
            </a:r>
            <a:endParaRPr kumimoji="1" lang="en-US" altLang="ko-KR" sz="1400" b="1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1B49B275-4AC2-C0A2-45ED-96D5EA397166}"/>
              </a:ext>
            </a:extLst>
          </p:cNvPr>
          <p:cNvSpPr/>
          <p:nvPr/>
        </p:nvSpPr>
        <p:spPr bwMode="auto">
          <a:xfrm>
            <a:off x="3275856" y="4689140"/>
            <a:ext cx="216024" cy="252028"/>
          </a:xfrm>
          <a:prstGeom prst="ellipse">
            <a:avLst/>
          </a:prstGeom>
          <a:solidFill>
            <a:srgbClr val="FFFFFF"/>
          </a:solidFill>
          <a:ln w="1587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</a:t>
            </a: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664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77D22-3CDD-168E-D3A4-70BA00B12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63A465-BDAB-8FD0-9DAE-D15832E8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38220"/>
            <a:ext cx="5832648" cy="55151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AAF5FF-E17B-1DF5-C64E-AB8151C55DC4}"/>
              </a:ext>
            </a:extLst>
          </p:cNvPr>
          <p:cNvSpPr txBox="1"/>
          <p:nvPr/>
        </p:nvSpPr>
        <p:spPr>
          <a:xfrm>
            <a:off x="11112" y="143344"/>
            <a:ext cx="913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3. </a:t>
            </a:r>
            <a:r>
              <a:rPr lang="ko-KR" altLang="en-US" sz="2000" b="1" dirty="0">
                <a:solidFill>
                  <a:schemeClr val="bg1"/>
                </a:solidFill>
                <a:latin typeface="맑은 고딕" panose="020B0503020000020004" pitchFamily="50" charset="-127"/>
              </a:rPr>
              <a:t>내방객 시스템 등록</a:t>
            </a:r>
            <a:endParaRPr lang="ko-KR" altLang="en-US" sz="2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5E6032E-766F-66BC-E7BC-D2984B70B4FA}"/>
              </a:ext>
            </a:extLst>
          </p:cNvPr>
          <p:cNvSpPr/>
          <p:nvPr/>
        </p:nvSpPr>
        <p:spPr bwMode="auto">
          <a:xfrm>
            <a:off x="107504" y="908720"/>
            <a:ext cx="5832648" cy="554461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44FF87D-E817-00B5-D7B7-980D1BC5F1CD}"/>
              </a:ext>
            </a:extLst>
          </p:cNvPr>
          <p:cNvSpPr/>
          <p:nvPr/>
        </p:nvSpPr>
        <p:spPr bwMode="auto">
          <a:xfrm>
            <a:off x="107504" y="4950118"/>
            <a:ext cx="3600400" cy="71113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4DD8BA3-DFDE-E774-6776-ABB5A364D3A6}"/>
              </a:ext>
            </a:extLst>
          </p:cNvPr>
          <p:cNvSpPr/>
          <p:nvPr/>
        </p:nvSpPr>
        <p:spPr bwMode="auto">
          <a:xfrm>
            <a:off x="5965634" y="908720"/>
            <a:ext cx="3070862" cy="554461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① 내방객시스템 </a:t>
            </a:r>
            <a:r>
              <a:rPr kumimoji="1" lang="en-US" altLang="ko-KR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“</a:t>
            </a:r>
            <a:r>
              <a:rPr kumimoji="1" lang="ko-KR" altLang="en-US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유형</a:t>
            </a:r>
            <a:r>
              <a:rPr kumimoji="1" lang="en-US" altLang="ko-KR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4“ </a:t>
            </a:r>
            <a:r>
              <a:rPr kumimoji="1" lang="ko-KR" altLang="en-US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선택 시</a:t>
            </a:r>
            <a:endParaRPr kumimoji="1" lang="en-US" altLang="ko-KR" sz="1400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dirty="0">
                <a:latin typeface="맑은 고딕" pitchFamily="50" charset="-127"/>
                <a:cs typeface="굴림" pitchFamily="50" charset="-127"/>
              </a:rPr>
              <a:t>종사자교육 수료증 필수 첨부</a:t>
            </a:r>
            <a:endParaRPr kumimoji="1" lang="en-US" altLang="ko-KR" sz="1400" dirty="0">
              <a:latin typeface="맑은 고딕" pitchFamily="50" charset="-127"/>
              <a:cs typeface="굴림" pitchFamily="50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URL : </a:t>
            </a:r>
            <a:r>
              <a:rPr kumimoji="1" lang="en-US" altLang="ko-KR" sz="1400" dirty="0">
                <a:latin typeface="맑은 고딕" pitchFamily="50" charset="-127"/>
                <a:cs typeface="굴림" pitchFamily="50" charset="-127"/>
              </a:rPr>
              <a:t>visit.hites.co.kr</a:t>
            </a:r>
            <a:endParaRPr kumimoji="1" lang="en-US" altLang="ko-KR" sz="1400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4DCE5306-7839-A706-E832-59AE2D16184B}"/>
              </a:ext>
            </a:extLst>
          </p:cNvPr>
          <p:cNvSpPr/>
          <p:nvPr/>
        </p:nvSpPr>
        <p:spPr bwMode="auto">
          <a:xfrm>
            <a:off x="3275856" y="4689140"/>
            <a:ext cx="216024" cy="252028"/>
          </a:xfrm>
          <a:prstGeom prst="ellipse">
            <a:avLst/>
          </a:prstGeom>
          <a:solidFill>
            <a:srgbClr val="FFFFFF"/>
          </a:solidFill>
          <a:ln w="1587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</a:t>
            </a: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465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BB6A70-98F1-3F19-0CCF-B1E31D2B5E78}"/>
              </a:ext>
            </a:extLst>
          </p:cNvPr>
          <p:cNvSpPr txBox="1"/>
          <p:nvPr/>
        </p:nvSpPr>
        <p:spPr>
          <a:xfrm>
            <a:off x="467544" y="3004503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/>
              <a:t>1. </a:t>
            </a:r>
            <a:r>
              <a:rPr lang="ko-KR" altLang="en-US" sz="5400" b="1" dirty="0"/>
              <a:t>회원 가입</a:t>
            </a:r>
          </a:p>
        </p:txBody>
      </p:sp>
    </p:spTree>
    <p:extLst>
      <p:ext uri="{BB962C8B-B14F-4D97-AF65-F5344CB8AC3E}">
        <p14:creationId xmlns:p14="http://schemas.microsoft.com/office/powerpoint/2010/main" val="269492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2" y="143344"/>
            <a:ext cx="913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1. </a:t>
            </a:r>
            <a:r>
              <a:rPr lang="ko-KR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 가입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5FD762A-49EE-8F5F-8F8F-69391D76530F}"/>
              </a:ext>
            </a:extLst>
          </p:cNvPr>
          <p:cNvSpPr/>
          <p:nvPr/>
        </p:nvSpPr>
        <p:spPr bwMode="auto">
          <a:xfrm>
            <a:off x="107504" y="908720"/>
            <a:ext cx="5832648" cy="554461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2EE1A9B-74D2-0AFB-37CB-6332F58CD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53757"/>
            <a:ext cx="5724128" cy="364084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9D4966EF-4051-1A2A-2C47-D3AFF8A78B0F}"/>
              </a:ext>
            </a:extLst>
          </p:cNvPr>
          <p:cNvSpPr/>
          <p:nvPr/>
        </p:nvSpPr>
        <p:spPr bwMode="auto">
          <a:xfrm>
            <a:off x="4932040" y="908720"/>
            <a:ext cx="288032" cy="2160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5B0AA64-B321-1954-C27C-0231216BDB67}"/>
              </a:ext>
            </a:extLst>
          </p:cNvPr>
          <p:cNvSpPr/>
          <p:nvPr/>
        </p:nvSpPr>
        <p:spPr bwMode="auto">
          <a:xfrm>
            <a:off x="5976664" y="908720"/>
            <a:ext cx="3131840" cy="554461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dirty="0">
                <a:latin typeface="맑은 고딕" pitchFamily="50" charset="-127"/>
                <a:cs typeface="굴림" pitchFamily="50" charset="-127"/>
              </a:rPr>
              <a:t>① </a:t>
            </a:r>
            <a:r>
              <a:rPr lang="ko-KR" altLang="en-US" sz="1400" dirty="0"/>
              <a:t>화학물질안전원 교육시스템 접속</a:t>
            </a:r>
            <a:r>
              <a:rPr lang="en-US" altLang="ko-KR" sz="1400" dirty="0"/>
              <a:t>(https://edunics.me.go.kr/academy/main/main.do</a:t>
            </a:r>
            <a:endParaRPr lang="ko-KR" altLang="en-US" sz="1400" dirty="0"/>
          </a:p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400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400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② 회원가입 진행</a:t>
            </a: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1B49B275-4AC2-C0A2-45ED-96D5EA397166}"/>
              </a:ext>
            </a:extLst>
          </p:cNvPr>
          <p:cNvSpPr/>
          <p:nvPr/>
        </p:nvSpPr>
        <p:spPr bwMode="auto">
          <a:xfrm>
            <a:off x="4968044" y="701729"/>
            <a:ext cx="216024" cy="252028"/>
          </a:xfrm>
          <a:prstGeom prst="ellipse">
            <a:avLst/>
          </a:prstGeom>
          <a:solidFill>
            <a:srgbClr val="FFFFFF"/>
          </a:solidFill>
          <a:ln w="1587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</a:t>
            </a: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6609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9A9296A-2173-75E5-2E43-9FA69F23E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63488"/>
            <a:ext cx="5737572" cy="52018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12" y="143344"/>
            <a:ext cx="913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1. </a:t>
            </a:r>
            <a:r>
              <a:rPr lang="ko-KR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 가입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5FD762A-49EE-8F5F-8F8F-69391D76530F}"/>
              </a:ext>
            </a:extLst>
          </p:cNvPr>
          <p:cNvSpPr/>
          <p:nvPr/>
        </p:nvSpPr>
        <p:spPr bwMode="auto">
          <a:xfrm>
            <a:off x="107504" y="908720"/>
            <a:ext cx="5832648" cy="554461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D4966EF-4051-1A2A-2C47-D3AFF8A78B0F}"/>
              </a:ext>
            </a:extLst>
          </p:cNvPr>
          <p:cNvSpPr/>
          <p:nvPr/>
        </p:nvSpPr>
        <p:spPr bwMode="auto">
          <a:xfrm>
            <a:off x="323528" y="5841268"/>
            <a:ext cx="5593556" cy="324036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5B0AA64-B321-1954-C27C-0231216BDB67}"/>
              </a:ext>
            </a:extLst>
          </p:cNvPr>
          <p:cNvSpPr/>
          <p:nvPr/>
        </p:nvSpPr>
        <p:spPr bwMode="auto">
          <a:xfrm>
            <a:off x="6012160" y="908720"/>
            <a:ext cx="3024336" cy="554461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① 약관 동의 후 다음 클릭</a:t>
            </a: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6BCA4A5E-1760-C779-4A25-8D172BEE5BFA}"/>
              </a:ext>
            </a:extLst>
          </p:cNvPr>
          <p:cNvSpPr/>
          <p:nvPr/>
        </p:nvSpPr>
        <p:spPr bwMode="auto">
          <a:xfrm>
            <a:off x="2904282" y="5697252"/>
            <a:ext cx="216024" cy="252028"/>
          </a:xfrm>
          <a:prstGeom prst="ellipse">
            <a:avLst/>
          </a:prstGeom>
          <a:solidFill>
            <a:srgbClr val="FFFFFF"/>
          </a:solidFill>
          <a:ln w="1587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</a:t>
            </a: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29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23A7E12-7BFF-303B-BF83-16AAAB7D3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42116"/>
            <a:ext cx="5741481" cy="35110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12" y="143344"/>
            <a:ext cx="913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1. </a:t>
            </a:r>
            <a:r>
              <a:rPr lang="ko-KR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 가입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5FD762A-49EE-8F5F-8F8F-69391D76530F}"/>
              </a:ext>
            </a:extLst>
          </p:cNvPr>
          <p:cNvSpPr/>
          <p:nvPr/>
        </p:nvSpPr>
        <p:spPr bwMode="auto">
          <a:xfrm>
            <a:off x="107504" y="908720"/>
            <a:ext cx="5832648" cy="554461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D4966EF-4051-1A2A-2C47-D3AFF8A78B0F}"/>
              </a:ext>
            </a:extLst>
          </p:cNvPr>
          <p:cNvSpPr/>
          <p:nvPr/>
        </p:nvSpPr>
        <p:spPr bwMode="auto">
          <a:xfrm>
            <a:off x="251520" y="2204864"/>
            <a:ext cx="2759926" cy="72008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5B0AA64-B321-1954-C27C-0231216BDB67}"/>
              </a:ext>
            </a:extLst>
          </p:cNvPr>
          <p:cNvSpPr/>
          <p:nvPr/>
        </p:nvSpPr>
        <p:spPr bwMode="auto">
          <a:xfrm>
            <a:off x="6012160" y="908720"/>
            <a:ext cx="3024336" cy="554461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① 일반회원 클릭</a:t>
            </a:r>
            <a:endParaRPr kumimoji="1" lang="en-US" altLang="ko-KR" sz="1400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400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② 회사명 및 사업자등록번호 기입</a:t>
            </a:r>
            <a:endParaRPr kumimoji="1" lang="en-US" altLang="ko-KR" sz="1400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</a:t>
            </a:r>
            <a:r>
              <a:rPr kumimoji="1" lang="en-US" altLang="ko-KR" sz="10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1) </a:t>
            </a:r>
            <a:r>
              <a:rPr kumimoji="1" lang="ko-KR" altLang="en-US" sz="10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방문객의 사업장의 정보를 기입하여 가입</a:t>
            </a:r>
            <a:endParaRPr kumimoji="1" lang="en-US" altLang="ko-KR" sz="1000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    * </a:t>
            </a:r>
            <a:r>
              <a:rPr kumimoji="1" lang="ko-KR" altLang="en-US" sz="10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단 사업장의 정보가 없을 시</a:t>
            </a:r>
            <a:r>
              <a:rPr kumimoji="1" lang="en-US" altLang="ko-KR" sz="10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sz="10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②에 표기된</a:t>
            </a:r>
            <a:endParaRPr kumimoji="1" lang="en-US" altLang="ko-KR" sz="1000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      </a:t>
            </a:r>
            <a:r>
              <a:rPr kumimoji="1" lang="ko-KR" altLang="en-US" sz="1000" dirty="0" err="1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테스</a:t>
            </a:r>
            <a:r>
              <a:rPr kumimoji="1" lang="ko-KR" altLang="en-US" sz="10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정보 입력 </a:t>
            </a:r>
            <a:endParaRPr kumimoji="1" lang="en-US" altLang="ko-KR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ECA25EF-1A26-8A65-84CD-C8A7CF2AC81B}"/>
              </a:ext>
            </a:extLst>
          </p:cNvPr>
          <p:cNvSpPr/>
          <p:nvPr/>
        </p:nvSpPr>
        <p:spPr bwMode="auto">
          <a:xfrm>
            <a:off x="395536" y="3573017"/>
            <a:ext cx="3888432" cy="72008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98EC54EC-93D0-D62D-34C9-206219AC167C}"/>
              </a:ext>
            </a:extLst>
          </p:cNvPr>
          <p:cNvSpPr/>
          <p:nvPr/>
        </p:nvSpPr>
        <p:spPr bwMode="auto">
          <a:xfrm>
            <a:off x="2231740" y="3447003"/>
            <a:ext cx="216024" cy="252028"/>
          </a:xfrm>
          <a:prstGeom prst="ellipse">
            <a:avLst/>
          </a:prstGeom>
          <a:solidFill>
            <a:srgbClr val="FFFFFF"/>
          </a:solidFill>
          <a:ln w="1587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</a:t>
            </a: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4F42256C-6038-3535-F372-BDCF40080EDB}"/>
              </a:ext>
            </a:extLst>
          </p:cNvPr>
          <p:cNvSpPr/>
          <p:nvPr/>
        </p:nvSpPr>
        <p:spPr bwMode="auto">
          <a:xfrm>
            <a:off x="1523471" y="2069535"/>
            <a:ext cx="216024" cy="252028"/>
          </a:xfrm>
          <a:prstGeom prst="ellipse">
            <a:avLst/>
          </a:prstGeom>
          <a:solidFill>
            <a:srgbClr val="FFFFFF"/>
          </a:solidFill>
          <a:ln w="1587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</a:t>
            </a: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435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2" y="143344"/>
            <a:ext cx="913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1. </a:t>
            </a:r>
            <a:r>
              <a:rPr lang="ko-KR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 가입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5FD762A-49EE-8F5F-8F8F-69391D76530F}"/>
              </a:ext>
            </a:extLst>
          </p:cNvPr>
          <p:cNvSpPr/>
          <p:nvPr/>
        </p:nvSpPr>
        <p:spPr bwMode="auto">
          <a:xfrm>
            <a:off x="107504" y="908720"/>
            <a:ext cx="5832648" cy="554461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5B0AA64-B321-1954-C27C-0231216BDB67}"/>
              </a:ext>
            </a:extLst>
          </p:cNvPr>
          <p:cNvSpPr/>
          <p:nvPr/>
        </p:nvSpPr>
        <p:spPr bwMode="auto">
          <a:xfrm>
            <a:off x="6012160" y="908720"/>
            <a:ext cx="3024336" cy="554461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① </a:t>
            </a:r>
            <a:r>
              <a:rPr kumimoji="1" lang="ko-KR" altLang="en-US" sz="1400" dirty="0" err="1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테스의</a:t>
            </a:r>
            <a:r>
              <a:rPr kumimoji="1" lang="ko-KR" altLang="en-US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정보를 입력 할 경우</a:t>
            </a:r>
            <a:r>
              <a:rPr kumimoji="1" lang="en-US" altLang="ko-KR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</a:t>
            </a:r>
          </a:p>
          <a:p>
            <a:pPr marL="0" marR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‘</a:t>
            </a:r>
            <a:r>
              <a:rPr kumimoji="1" lang="ko-KR" altLang="en-US" sz="1400" dirty="0" err="1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테스</a:t>
            </a:r>
            <a:r>
              <a:rPr kumimoji="1" lang="ko-KR" altLang="en-US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용인</a:t>
            </a:r>
            <a:r>
              <a:rPr kumimoji="1" lang="en-US" altLang="ko-KR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‘ </a:t>
            </a:r>
            <a:r>
              <a:rPr kumimoji="1" lang="ko-KR" altLang="en-US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선택 후 정보입력 및 회원가입 완료</a:t>
            </a: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69EEB17-76E1-AFBA-446D-CA604F1CA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2" y="1160744"/>
            <a:ext cx="5737571" cy="4212472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9D4966EF-4051-1A2A-2C47-D3AFF8A78B0F}"/>
              </a:ext>
            </a:extLst>
          </p:cNvPr>
          <p:cNvSpPr/>
          <p:nvPr/>
        </p:nvSpPr>
        <p:spPr bwMode="auto">
          <a:xfrm>
            <a:off x="434558" y="5085184"/>
            <a:ext cx="5217562" cy="2160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59F8F9D9-98EC-8901-4C6B-2B67D4395665}"/>
              </a:ext>
            </a:extLst>
          </p:cNvPr>
          <p:cNvSpPr/>
          <p:nvPr/>
        </p:nvSpPr>
        <p:spPr bwMode="auto">
          <a:xfrm>
            <a:off x="2807803" y="4923834"/>
            <a:ext cx="216024" cy="252028"/>
          </a:xfrm>
          <a:prstGeom prst="ellipse">
            <a:avLst/>
          </a:prstGeom>
          <a:solidFill>
            <a:srgbClr val="FFFFFF"/>
          </a:solidFill>
          <a:ln w="1587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</a:t>
            </a: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280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BB6A70-98F1-3F19-0CCF-B1E31D2B5E78}"/>
              </a:ext>
            </a:extLst>
          </p:cNvPr>
          <p:cNvSpPr txBox="1"/>
          <p:nvPr/>
        </p:nvSpPr>
        <p:spPr>
          <a:xfrm>
            <a:off x="467544" y="3004503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/>
              <a:t>2. </a:t>
            </a:r>
            <a:r>
              <a:rPr lang="ko-KR" altLang="en-US" sz="5400" b="1" dirty="0"/>
              <a:t>교육 수강</a:t>
            </a:r>
          </a:p>
        </p:txBody>
      </p:sp>
    </p:spTree>
    <p:extLst>
      <p:ext uri="{BB962C8B-B14F-4D97-AF65-F5344CB8AC3E}">
        <p14:creationId xmlns:p14="http://schemas.microsoft.com/office/powerpoint/2010/main" val="105881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FE8ECA67-10A1-D109-36BF-3ECE09A44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74" y="1124744"/>
            <a:ext cx="5754708" cy="39604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12" y="143344"/>
            <a:ext cx="913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2. </a:t>
            </a:r>
            <a:r>
              <a:rPr lang="ko-KR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수강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5FD762A-49EE-8F5F-8F8F-69391D76530F}"/>
              </a:ext>
            </a:extLst>
          </p:cNvPr>
          <p:cNvSpPr/>
          <p:nvPr/>
        </p:nvSpPr>
        <p:spPr bwMode="auto">
          <a:xfrm>
            <a:off x="107504" y="908720"/>
            <a:ext cx="5832648" cy="554461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D4966EF-4051-1A2A-2C47-D3AFF8A78B0F}"/>
              </a:ext>
            </a:extLst>
          </p:cNvPr>
          <p:cNvSpPr/>
          <p:nvPr/>
        </p:nvSpPr>
        <p:spPr bwMode="auto">
          <a:xfrm>
            <a:off x="539552" y="3190425"/>
            <a:ext cx="792088" cy="2520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5B0AA64-B321-1954-C27C-0231216BDB67}"/>
              </a:ext>
            </a:extLst>
          </p:cNvPr>
          <p:cNvSpPr/>
          <p:nvPr/>
        </p:nvSpPr>
        <p:spPr bwMode="auto">
          <a:xfrm>
            <a:off x="6012160" y="908720"/>
            <a:ext cx="3024336" cy="554461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① 로그인 후 홈페이지에서 </a:t>
            </a:r>
            <a:endParaRPr kumimoji="1" lang="en-US" altLang="ko-KR" sz="1400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</a:t>
            </a:r>
            <a:r>
              <a:rPr kumimoji="1" lang="ko-KR" altLang="en-US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종사자교육</a:t>
            </a:r>
            <a:r>
              <a:rPr kumimoji="1" lang="en-US" altLang="ko-KR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(2</a:t>
            </a:r>
            <a:r>
              <a:rPr kumimoji="1" lang="ko-KR" altLang="en-US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시간</a:t>
            </a:r>
            <a:r>
              <a:rPr kumimoji="1" lang="en-US" altLang="ko-KR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</a:t>
            </a:r>
            <a:r>
              <a:rPr kumimoji="1" lang="ko-KR" altLang="en-US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클릭</a:t>
            </a: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1B49B275-4AC2-C0A2-45ED-96D5EA397166}"/>
              </a:ext>
            </a:extLst>
          </p:cNvPr>
          <p:cNvSpPr/>
          <p:nvPr/>
        </p:nvSpPr>
        <p:spPr bwMode="auto">
          <a:xfrm>
            <a:off x="359531" y="3190425"/>
            <a:ext cx="216024" cy="252028"/>
          </a:xfrm>
          <a:prstGeom prst="ellipse">
            <a:avLst/>
          </a:prstGeom>
          <a:solidFill>
            <a:srgbClr val="FFFFFF"/>
          </a:solidFill>
          <a:ln w="1587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</a:t>
            </a: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099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0A85480-EBEF-FE3A-414C-C80A5768C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5688632" cy="26091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12" y="143344"/>
            <a:ext cx="913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2. </a:t>
            </a:r>
            <a:r>
              <a:rPr lang="ko-KR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수강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5FD762A-49EE-8F5F-8F8F-69391D76530F}"/>
              </a:ext>
            </a:extLst>
          </p:cNvPr>
          <p:cNvSpPr/>
          <p:nvPr/>
        </p:nvSpPr>
        <p:spPr bwMode="auto">
          <a:xfrm>
            <a:off x="107504" y="908720"/>
            <a:ext cx="5832648" cy="554461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D4966EF-4051-1A2A-2C47-D3AFF8A78B0F}"/>
              </a:ext>
            </a:extLst>
          </p:cNvPr>
          <p:cNvSpPr/>
          <p:nvPr/>
        </p:nvSpPr>
        <p:spPr bwMode="auto">
          <a:xfrm>
            <a:off x="455103" y="2674882"/>
            <a:ext cx="1524609" cy="2520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5B0AA64-B321-1954-C27C-0231216BDB67}"/>
              </a:ext>
            </a:extLst>
          </p:cNvPr>
          <p:cNvSpPr/>
          <p:nvPr/>
        </p:nvSpPr>
        <p:spPr bwMode="auto">
          <a:xfrm>
            <a:off x="6012160" y="908720"/>
            <a:ext cx="3024336" cy="554461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① </a:t>
            </a:r>
            <a:r>
              <a:rPr kumimoji="1" lang="en-US" altLang="ko-KR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2024</a:t>
            </a:r>
            <a:r>
              <a:rPr kumimoji="1" lang="ko-KR" altLang="en-US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년 종사자 교육과정</a:t>
            </a:r>
            <a:r>
              <a:rPr kumimoji="1" lang="en-US" altLang="ko-KR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altLang="en-US" sz="1400" dirty="0" err="1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기타직</a:t>
            </a:r>
            <a:r>
              <a:rPr kumimoji="1" lang="en-US" altLang="ko-KR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</a:t>
            </a:r>
          </a:p>
          <a:p>
            <a:pPr marL="0" marR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 </a:t>
            </a:r>
            <a:r>
              <a:rPr kumimoji="1" lang="ko-KR" altLang="en-US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클릭</a:t>
            </a:r>
            <a:endParaRPr kumimoji="1" lang="en-US" altLang="ko-KR" sz="1400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② 교육 신청 후 나의 강의실에서</a:t>
            </a:r>
            <a:endParaRPr kumimoji="1" lang="en-US" altLang="ko-KR" sz="1400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 </a:t>
            </a:r>
            <a:r>
              <a:rPr kumimoji="1" lang="ko-KR" altLang="en-US" sz="1400" dirty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교육 수강</a:t>
            </a: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1B49B275-4AC2-C0A2-45ED-96D5EA397166}"/>
              </a:ext>
            </a:extLst>
          </p:cNvPr>
          <p:cNvSpPr/>
          <p:nvPr/>
        </p:nvSpPr>
        <p:spPr bwMode="auto">
          <a:xfrm>
            <a:off x="275083" y="2674882"/>
            <a:ext cx="216024" cy="252028"/>
          </a:xfrm>
          <a:prstGeom prst="ellipse">
            <a:avLst/>
          </a:prstGeom>
          <a:solidFill>
            <a:srgbClr val="FFFFFF"/>
          </a:solidFill>
          <a:ln w="1587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</a:t>
            </a: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46D6D45-4585-6135-0A3B-64C6579EC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837436"/>
            <a:ext cx="5688632" cy="26159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67E00CB4-2574-9F76-5ACF-7EB4F9D60DE7}"/>
              </a:ext>
            </a:extLst>
          </p:cNvPr>
          <p:cNvSpPr/>
          <p:nvPr/>
        </p:nvSpPr>
        <p:spPr bwMode="auto">
          <a:xfrm>
            <a:off x="2699793" y="6129300"/>
            <a:ext cx="648072" cy="2520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D488081E-CDDB-76AC-BD87-2052DC572C38}"/>
              </a:ext>
            </a:extLst>
          </p:cNvPr>
          <p:cNvSpPr/>
          <p:nvPr/>
        </p:nvSpPr>
        <p:spPr bwMode="auto">
          <a:xfrm>
            <a:off x="2519772" y="6129300"/>
            <a:ext cx="216024" cy="252028"/>
          </a:xfrm>
          <a:prstGeom prst="ellipse">
            <a:avLst/>
          </a:prstGeom>
          <a:solidFill>
            <a:srgbClr val="FFFFFF"/>
          </a:solidFill>
          <a:ln w="1587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</a:t>
            </a: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72F52BD-0B1F-0A39-5FD9-9993CA6C3791}"/>
              </a:ext>
            </a:extLst>
          </p:cNvPr>
          <p:cNvCxnSpPr>
            <a:stCxn id="7" idx="1"/>
            <a:endCxn id="7" idx="3"/>
          </p:cNvCxnSpPr>
          <p:nvPr/>
        </p:nvCxnSpPr>
        <p:spPr>
          <a:xfrm>
            <a:off x="107504" y="3681028"/>
            <a:ext cx="58326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315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5875">
          <a:solidFill>
            <a:srgbClr val="FF0000"/>
          </a:solidFill>
          <a:prstDash val="dash"/>
          <a:miter lim="800000"/>
          <a:headEnd/>
          <a:tailEnd/>
        </a:ln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맑은 고딕" pitchFamily="50" charset="-127"/>
            <a:ea typeface="맑은 고딕" pitchFamily="50" charset="-127"/>
            <a:cs typeface="굴림" pitchFamily="50" charset="-127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27376</TotalTime>
  <Words>252</Words>
  <Application>Microsoft Office PowerPoint</Application>
  <PresentationFormat>화면 슬라이드 쇼(4:3)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HY견고딕</vt:lpstr>
      <vt:lpstr>맑은 고딕</vt:lpstr>
      <vt:lpstr>야놀자 야체 B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윤대근</dc:creator>
  <cp:lastModifiedBy>백지운</cp:lastModifiedBy>
  <cp:revision>1769</cp:revision>
  <cp:lastPrinted>2024-02-20T23:43:15Z</cp:lastPrinted>
  <dcterms:created xsi:type="dcterms:W3CDTF">2015-08-19T03:59:14Z</dcterms:created>
  <dcterms:modified xsi:type="dcterms:W3CDTF">2025-07-17T01:27:57Z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C:\Users\송규달\Desktop\보건관리표지.pptx</vt:lpwstr>
  </property>
</Properties>
</file>